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1" name="Shape 11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0;g37b6337e5fd_2_179"/>
          <p:cNvSpPr/>
          <p:nvPr/>
        </p:nvSpPr>
        <p:spPr>
          <a:xfrm flipH="1">
            <a:off x="4623978" y="1983882"/>
            <a:ext cx="1" cy="2610836"/>
          </a:xfrm>
          <a:prstGeom prst="line">
            <a:avLst/>
          </a:prstGeom>
          <a:ln w="19050">
            <a:solidFill>
              <a:srgbClr val="FFFFFF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16" name="中英文標語-反白.png" descr="中英文標語-反白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0664" y="2541577"/>
            <a:ext cx="3268807" cy="1495446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封面＋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10;g37b6337e5fd_2_179"/>
          <p:cNvSpPr/>
          <p:nvPr/>
        </p:nvSpPr>
        <p:spPr>
          <a:xfrm flipH="1">
            <a:off x="2590161" y="2441082"/>
            <a:ext cx="1" cy="1975836"/>
          </a:xfrm>
          <a:prstGeom prst="line">
            <a:avLst/>
          </a:prstGeom>
          <a:ln w="19050">
            <a:solidFill>
              <a:srgbClr val="FFFFFF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25" name="Google Shape;14;g37b6337e5fd_2_179" descr="Google Shape;14;g37b6337e5fd_2_17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3994" y="2688674"/>
            <a:ext cx="1878507" cy="1749903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標題頁+照片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22;g37b6337e5fd_2_202" descr="Google Shape;22;g37b6337e5fd_2_20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5872" y="6152355"/>
            <a:ext cx="1338292" cy="705645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Google Shape;23;g37b6337e5fd_2_202"/>
          <p:cNvSpPr/>
          <p:nvPr/>
        </p:nvSpPr>
        <p:spPr>
          <a:xfrm>
            <a:off x="0" y="6169886"/>
            <a:ext cx="12192000" cy="688201"/>
          </a:xfrm>
          <a:prstGeom prst="rect">
            <a:avLst/>
          </a:prstGeom>
          <a:solidFill>
            <a:srgbClr val="881518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1800"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35" name="Google Shape;24;g37b6337e5fd_2_202"/>
          <p:cNvSpPr/>
          <p:nvPr/>
        </p:nvSpPr>
        <p:spPr>
          <a:xfrm>
            <a:off x="0" y="0"/>
            <a:ext cx="12192000" cy="248999"/>
          </a:xfrm>
          <a:prstGeom prst="rect">
            <a:avLst/>
          </a:prstGeom>
          <a:solidFill>
            <a:srgbClr val="881518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1800"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pic>
        <p:nvPicPr>
          <p:cNvPr id="36" name="加NCKU-反白.png" descr="加NCKU-反白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305483" y="6230145"/>
            <a:ext cx="1338292" cy="575466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Slide Number"/>
          <p:cNvSpPr txBox="1"/>
          <p:nvPr>
            <p:ph type="sldNum" sz="quarter" idx="2"/>
          </p:nvPr>
        </p:nvSpPr>
        <p:spPr>
          <a:xfrm>
            <a:off x="11787241" y="6459103"/>
            <a:ext cx="258534" cy="2482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標題+內容項目+照片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29;g37b6337e5fd_2_301"/>
          <p:cNvSpPr/>
          <p:nvPr/>
        </p:nvSpPr>
        <p:spPr>
          <a:xfrm>
            <a:off x="11238807" y="6356696"/>
            <a:ext cx="953100" cy="1"/>
          </a:xfrm>
          <a:prstGeom prst="line">
            <a:avLst/>
          </a:prstGeom>
          <a:ln w="12700">
            <a:solidFill>
              <a:srgbClr val="94252E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45" name="Google Shape;30;g37b6337e5fd_2_301"/>
          <p:cNvSpPr/>
          <p:nvPr/>
        </p:nvSpPr>
        <p:spPr>
          <a:xfrm>
            <a:off x="-1" y="6356696"/>
            <a:ext cx="9458494" cy="1"/>
          </a:xfrm>
          <a:prstGeom prst="line">
            <a:avLst/>
          </a:prstGeom>
          <a:ln w="12700">
            <a:solidFill>
              <a:srgbClr val="881518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46" name="加NCKU.png" descr="加NCK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40445" y="6017729"/>
            <a:ext cx="1576587" cy="67793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9" name="Group"/>
          <p:cNvGrpSpPr/>
          <p:nvPr/>
        </p:nvGrpSpPr>
        <p:grpSpPr>
          <a:xfrm>
            <a:off x="796511" y="650256"/>
            <a:ext cx="106900" cy="438901"/>
            <a:chOff x="0" y="0"/>
            <a:chExt cx="106899" cy="438900"/>
          </a:xfrm>
        </p:grpSpPr>
        <p:sp>
          <p:nvSpPr>
            <p:cNvPr id="47" name="Google Shape;39;g37b6337e5fd_2_301"/>
            <p:cNvSpPr/>
            <p:nvPr/>
          </p:nvSpPr>
          <p:spPr>
            <a:xfrm>
              <a:off x="0" y="0"/>
              <a:ext cx="56099" cy="438901"/>
            </a:xfrm>
            <a:prstGeom prst="rect">
              <a:avLst/>
            </a:prstGeom>
            <a:solidFill>
              <a:srgbClr val="94252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solidFill>
                    <a:srgbClr val="881518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48" name="Google Shape;39;g37b6337e5fd_2_301"/>
            <p:cNvSpPr/>
            <p:nvPr/>
          </p:nvSpPr>
          <p:spPr>
            <a:xfrm>
              <a:off x="50800" y="0"/>
              <a:ext cx="56100" cy="438901"/>
            </a:xfrm>
            <a:prstGeom prst="rect">
              <a:avLst/>
            </a:prstGeom>
            <a:solidFill>
              <a:srgbClr val="9F7D5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</a:p>
          </p:txBody>
        </p:sp>
      </p:grpSp>
      <p:pic>
        <p:nvPicPr>
          <p:cNvPr id="50" name="側邊.png" descr="側邊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1451" y="386345"/>
            <a:ext cx="304839" cy="5719550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內文+照片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93;g37b6337e5fd_2_234"/>
          <p:cNvSpPr/>
          <p:nvPr/>
        </p:nvSpPr>
        <p:spPr>
          <a:xfrm>
            <a:off x="11238807" y="6356696"/>
            <a:ext cx="953100" cy="1"/>
          </a:xfrm>
          <a:prstGeom prst="line">
            <a:avLst/>
          </a:prstGeom>
          <a:ln w="12700">
            <a:solidFill>
              <a:srgbClr val="881518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59" name="Google Shape;94;g37b6337e5fd_2_234"/>
          <p:cNvSpPr txBox="1"/>
          <p:nvPr/>
        </p:nvSpPr>
        <p:spPr>
          <a:xfrm>
            <a:off x="4873368" y="5637541"/>
            <a:ext cx="3726001" cy="256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>
            <a:spAutoFit/>
          </a:bodyPr>
          <a:lstStyle>
            <a:lvl1pPr>
              <a:lnSpc>
                <a:spcPct val="90000"/>
              </a:lnSpc>
              <a:defRPr b="1" sz="900"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</a:lstStyle>
          <a:p>
            <a:pPr/>
            <a:r>
              <a:t>圖片標註(微軟正黑體/9pt)</a:t>
            </a:r>
          </a:p>
        </p:txBody>
      </p:sp>
      <p:sp>
        <p:nvSpPr>
          <p:cNvPr id="60" name="Google Shape;96;g37b6337e5fd_2_234"/>
          <p:cNvSpPr/>
          <p:nvPr/>
        </p:nvSpPr>
        <p:spPr>
          <a:xfrm>
            <a:off x="-1" y="6356696"/>
            <a:ext cx="9449970" cy="1"/>
          </a:xfrm>
          <a:prstGeom prst="line">
            <a:avLst/>
          </a:prstGeom>
          <a:ln w="12700">
            <a:solidFill>
              <a:srgbClr val="881518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61" name="加NCKU.png" descr="加NCK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40445" y="6017729"/>
            <a:ext cx="1576587" cy="67793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4" name="Group"/>
          <p:cNvGrpSpPr/>
          <p:nvPr/>
        </p:nvGrpSpPr>
        <p:grpSpPr>
          <a:xfrm>
            <a:off x="796511" y="650256"/>
            <a:ext cx="106900" cy="438901"/>
            <a:chOff x="0" y="0"/>
            <a:chExt cx="106899" cy="438900"/>
          </a:xfrm>
        </p:grpSpPr>
        <p:sp>
          <p:nvSpPr>
            <p:cNvPr id="62" name="Google Shape;39;g37b6337e5fd_2_301"/>
            <p:cNvSpPr/>
            <p:nvPr/>
          </p:nvSpPr>
          <p:spPr>
            <a:xfrm>
              <a:off x="0" y="0"/>
              <a:ext cx="56099" cy="438901"/>
            </a:xfrm>
            <a:prstGeom prst="rect">
              <a:avLst/>
            </a:prstGeom>
            <a:solidFill>
              <a:srgbClr val="94252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solidFill>
                    <a:srgbClr val="881518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63" name="Google Shape;39;g37b6337e5fd_2_301"/>
            <p:cNvSpPr/>
            <p:nvPr/>
          </p:nvSpPr>
          <p:spPr>
            <a:xfrm>
              <a:off x="50800" y="0"/>
              <a:ext cx="56100" cy="438901"/>
            </a:xfrm>
            <a:prstGeom prst="rect">
              <a:avLst/>
            </a:prstGeom>
            <a:solidFill>
              <a:srgbClr val="9F7D5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</a:p>
          </p:txBody>
        </p:sp>
      </p:grpSp>
      <p:pic>
        <p:nvPicPr>
          <p:cNvPr id="65" name="側邊.png" descr="側邊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1451" y="386345"/>
            <a:ext cx="304839" cy="5719550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內文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114;g37b6337e5fd_2_255"/>
          <p:cNvSpPr/>
          <p:nvPr/>
        </p:nvSpPr>
        <p:spPr>
          <a:xfrm>
            <a:off x="11238807" y="6356696"/>
            <a:ext cx="953100" cy="1"/>
          </a:xfrm>
          <a:prstGeom prst="line">
            <a:avLst/>
          </a:prstGeom>
          <a:ln w="12700">
            <a:solidFill>
              <a:srgbClr val="881518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74" name="Google Shape;115;g37b6337e5fd_2_255"/>
          <p:cNvSpPr/>
          <p:nvPr/>
        </p:nvSpPr>
        <p:spPr>
          <a:xfrm>
            <a:off x="-1" y="6356696"/>
            <a:ext cx="9456235" cy="1"/>
          </a:xfrm>
          <a:prstGeom prst="line">
            <a:avLst/>
          </a:prstGeom>
          <a:ln w="12700">
            <a:solidFill>
              <a:srgbClr val="881518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75" name="加NCKU.png" descr="加NCK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40445" y="6017729"/>
            <a:ext cx="1576587" cy="677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側邊.png" descr="側邊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1451" y="386345"/>
            <a:ext cx="304839" cy="571955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頁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結束頁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68;g37b6337e5fd_2_279"/>
          <p:cNvSpPr/>
          <p:nvPr/>
        </p:nvSpPr>
        <p:spPr>
          <a:xfrm>
            <a:off x="7641182" y="6318596"/>
            <a:ext cx="4550947" cy="1"/>
          </a:xfrm>
          <a:prstGeom prst="line">
            <a:avLst/>
          </a:prstGeom>
          <a:ln w="12700">
            <a:solidFill>
              <a:srgbClr val="FFFFFF">
                <a:alpha val="49411"/>
              </a:srgbClr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92" name="Google Shape;69;g37b6337e5fd_2_279"/>
          <p:cNvSpPr/>
          <p:nvPr/>
        </p:nvSpPr>
        <p:spPr>
          <a:xfrm>
            <a:off x="-2" y="6318596"/>
            <a:ext cx="4550947" cy="1"/>
          </a:xfrm>
          <a:prstGeom prst="line">
            <a:avLst/>
          </a:prstGeom>
          <a:ln w="12700">
            <a:solidFill>
              <a:srgbClr val="FFFFFF">
                <a:alpha val="49411"/>
              </a:srgbClr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93" name="校徽加九五週年字樣-反白.png" descr="校徽加九五週年字樣-反白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02419" y="6039978"/>
            <a:ext cx="2587162" cy="557236"/>
          </a:xfrm>
          <a:prstGeom prst="rect">
            <a:avLst/>
          </a:prstGeom>
          <a:ln w="12700">
            <a:miter lim="400000"/>
          </a:ln>
        </p:spPr>
      </p:pic>
      <p:sp>
        <p:nvSpPr>
          <p:cNvPr id="9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結束頁白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305;g37b6337e5fd_2_1844"/>
          <p:cNvSpPr/>
          <p:nvPr/>
        </p:nvSpPr>
        <p:spPr>
          <a:xfrm>
            <a:off x="7851323" y="6331296"/>
            <a:ext cx="4340806" cy="1"/>
          </a:xfrm>
          <a:prstGeom prst="line">
            <a:avLst/>
          </a:prstGeom>
          <a:ln w="12700">
            <a:solidFill>
              <a:srgbClr val="94252E">
                <a:alpha val="49411"/>
              </a:srgbClr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102" name="Google Shape;306;g37b6337e5fd_2_1844"/>
          <p:cNvSpPr/>
          <p:nvPr/>
        </p:nvSpPr>
        <p:spPr>
          <a:xfrm>
            <a:off x="-2" y="6331296"/>
            <a:ext cx="4508393" cy="1"/>
          </a:xfrm>
          <a:prstGeom prst="line">
            <a:avLst/>
          </a:prstGeom>
          <a:ln w="12700">
            <a:solidFill>
              <a:srgbClr val="881518">
                <a:alpha val="49411"/>
              </a:srgbClr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103" name="校徽加九五週年字樣.png" descr="校徽加九五週年字樣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38460" y="6042380"/>
            <a:ext cx="2682794" cy="577833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8815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5;g37b6337e5fd_2_291"/>
          <p:cNvSpPr/>
          <p:nvPr/>
        </p:nvSpPr>
        <p:spPr>
          <a:xfrm>
            <a:off x="-1" y="6356696"/>
            <a:ext cx="9465460" cy="1"/>
          </a:xfrm>
          <a:prstGeom prst="line">
            <a:avLst/>
          </a:prstGeom>
          <a:ln w="12700">
            <a:solidFill>
              <a:srgbClr val="FFFFFF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3" name="Google Shape;136;g37b6337e5fd_2_291"/>
          <p:cNvSpPr/>
          <p:nvPr/>
        </p:nvSpPr>
        <p:spPr>
          <a:xfrm>
            <a:off x="11238807" y="6356696"/>
            <a:ext cx="953100" cy="1"/>
          </a:xfrm>
          <a:prstGeom prst="line">
            <a:avLst/>
          </a:prstGeom>
          <a:ln w="12700">
            <a:solidFill>
              <a:srgbClr val="FFFFFF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4" name="加NCKU-反白.png" descr="加NCKU-反白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05765" y="6027260"/>
            <a:ext cx="1473190" cy="633472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側邊-1.png" descr="側邊-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5272" y="408978"/>
            <a:ext cx="307169" cy="5763263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itle Text"/>
          <p:cNvSpPr txBox="1"/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7" name="Body Level One…"/>
          <p:cNvSpPr txBox="1"/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Slide Number"/>
          <p:cNvSpPr txBox="1"/>
          <p:nvPr>
            <p:ph type="sldNum" sz="quarter" idx="2"/>
          </p:nvPr>
        </p:nvSpPr>
        <p:spPr>
          <a:xfrm>
            <a:off x="11095281" y="6429122"/>
            <a:ext cx="258535" cy="248216"/>
          </a:xfrm>
          <a:prstGeom prst="rect">
            <a:avLst/>
          </a:prstGeom>
          <a:ln w="12700">
            <a:miter lim="400000"/>
          </a:ln>
        </p:spPr>
        <p:txBody>
          <a:bodyPr wrap="none" lIns="45675" tIns="45675" rIns="45675" bIns="45675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144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3716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18288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2860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7432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2004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6576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114800" marR="0" indent="-406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10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360;p1"/>
          <p:cNvSpPr txBox="1"/>
          <p:nvPr/>
        </p:nvSpPr>
        <p:spPr>
          <a:xfrm>
            <a:off x="5133821" y="3461277"/>
            <a:ext cx="2908731" cy="86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>
            <a:normAutofit fontScale="100000" lnSpcReduction="0"/>
          </a:bodyPr>
          <a:lstStyle/>
          <a:p>
            <a:pPr marL="285750" indent="-285750">
              <a:buClr>
                <a:srgbClr val="9E7D51"/>
              </a:buClr>
              <a:buSzPts val="1600"/>
              <a:buFont typeface="Helvetica"/>
              <a:buChar char="◆"/>
              <a:defRPr sz="1600"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提案人：</a:t>
            </a:r>
            <a:endParaRPr>
              <a:solidFill>
                <a:srgbClr val="000000"/>
              </a:solidFill>
            </a:endParaRPr>
          </a:p>
          <a:p>
            <a:pPr marL="285750" indent="-285750">
              <a:spcBef>
                <a:spcPts val="600"/>
              </a:spcBef>
              <a:buClr>
                <a:srgbClr val="9E7D51"/>
              </a:buClr>
              <a:buSzPts val="1600"/>
              <a:buFont typeface="Helvetica"/>
              <a:buChar char="◆"/>
              <a:defRPr sz="1600"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提案日期：2026年00月00日</a:t>
            </a:r>
          </a:p>
        </p:txBody>
      </p:sp>
      <p:sp>
        <p:nvSpPr>
          <p:cNvPr id="114" name="Google Shape;359;p1"/>
          <p:cNvSpPr txBox="1"/>
          <p:nvPr/>
        </p:nvSpPr>
        <p:spPr>
          <a:xfrm>
            <a:off x="5133821" y="2271950"/>
            <a:ext cx="2687155" cy="86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b">
            <a:normAutofit fontScale="100000" lnSpcReduction="0"/>
          </a:bodyPr>
          <a:lstStyle>
            <a:lvl1pPr defTabSz="832102">
              <a:lnSpc>
                <a:spcPct val="90000"/>
              </a:lnSpc>
              <a:defRPr sz="4300">
                <a:latin typeface="Microsoft Sans Serif"/>
                <a:ea typeface="Microsoft Sans Serif"/>
                <a:cs typeface="Microsoft Sans Serif"/>
                <a:sym typeface="Microsoft Sans Serif"/>
              </a:defRPr>
            </a:lvl1pPr>
          </a:lstStyle>
          <a:p>
            <a:pPr/>
            <a:r>
              <a:t>提案主題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0;g37b6337e5fd_2_179"/>
          <p:cNvSpPr/>
          <p:nvPr/>
        </p:nvSpPr>
        <p:spPr>
          <a:xfrm flipH="1">
            <a:off x="2590161" y="2441082"/>
            <a:ext cx="1" cy="1975836"/>
          </a:xfrm>
          <a:prstGeom prst="line">
            <a:avLst/>
          </a:prstGeom>
          <a:ln w="19050">
            <a:solidFill>
              <a:srgbClr val="FFFFFF"/>
            </a:solidFill>
            <a:miter lim="8000"/>
          </a:ln>
        </p:spPr>
        <p:txBody>
          <a:bodyPr lIns="0" tIns="0" rIns="0" bIns="0"/>
          <a:lstStyle/>
          <a:p>
            <a:pPr/>
          </a:p>
        </p:txBody>
      </p:sp>
      <p:pic>
        <p:nvPicPr>
          <p:cNvPr id="117" name="Google Shape;14;g37b6337e5fd_2_179" descr="Google Shape;14;g37b6337e5fd_2_17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3994" y="2688674"/>
            <a:ext cx="1878507" cy="1749903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Google Shape;360;p1"/>
          <p:cNvSpPr txBox="1"/>
          <p:nvPr/>
        </p:nvSpPr>
        <p:spPr>
          <a:xfrm>
            <a:off x="2847821" y="3589113"/>
            <a:ext cx="2816100" cy="86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>
            <a:normAutofit fontScale="100000" lnSpcReduction="0"/>
          </a:bodyPr>
          <a:lstStyle/>
          <a:p>
            <a:pPr marL="274320" indent="-274320" defTabSz="877823">
              <a:buClr>
                <a:srgbClr val="9E7D51"/>
              </a:buClr>
              <a:buSzPts val="1500"/>
              <a:buFont typeface="Helvetica"/>
              <a:buChar char="◆"/>
              <a:defRPr sz="1536"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提案人：</a:t>
            </a:r>
            <a:endParaRPr>
              <a:solidFill>
                <a:srgbClr val="000000"/>
              </a:solidFill>
            </a:endParaRPr>
          </a:p>
          <a:p>
            <a:pPr marL="274320" indent="-274320" defTabSz="877823">
              <a:spcBef>
                <a:spcPts val="500"/>
              </a:spcBef>
              <a:buClr>
                <a:srgbClr val="9E7D51"/>
              </a:buClr>
              <a:buSzPts val="1500"/>
              <a:buFont typeface="Helvetica"/>
              <a:buChar char="◆"/>
              <a:defRPr sz="1536"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提案日期：2026年00月00日</a:t>
            </a:r>
          </a:p>
        </p:txBody>
      </p:sp>
      <p:sp>
        <p:nvSpPr>
          <p:cNvPr id="119" name="Google Shape;359;p1"/>
          <p:cNvSpPr txBox="1"/>
          <p:nvPr/>
        </p:nvSpPr>
        <p:spPr>
          <a:xfrm>
            <a:off x="2847821" y="2399786"/>
            <a:ext cx="2687155" cy="86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b">
            <a:normAutofit fontScale="100000" lnSpcReduction="0"/>
          </a:bodyPr>
          <a:lstStyle>
            <a:lvl1pPr defTabSz="832102">
              <a:lnSpc>
                <a:spcPct val="90000"/>
              </a:lnSpc>
              <a:defRPr sz="4300">
                <a:latin typeface="Microsoft Sans Serif"/>
                <a:ea typeface="Microsoft Sans Serif"/>
                <a:cs typeface="Microsoft Sans Serif"/>
                <a:sym typeface="Microsoft Sans Serif"/>
              </a:defRPr>
            </a:lvl1pPr>
          </a:lstStyle>
          <a:p>
            <a:pPr/>
            <a:r>
              <a:t>提案主題</a:t>
            </a:r>
          </a:p>
        </p:txBody>
      </p:sp>
      <p:pic>
        <p:nvPicPr>
          <p:cNvPr id="120" name="Google Shape;34;g37b6337e5fd_2_301" descr="Google Shape;34;g37b6337e5fd_2_30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02015" y="-21976"/>
            <a:ext cx="5391270" cy="6901951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Google Shape;383;p3"/>
          <p:cNvSpPr txBox="1"/>
          <p:nvPr/>
        </p:nvSpPr>
        <p:spPr>
          <a:xfrm>
            <a:off x="8483226" y="2979779"/>
            <a:ext cx="2028848" cy="591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indent="228600">
              <a:lnSpc>
                <a:spcPct val="90000"/>
              </a:lnSpc>
              <a:defRPr sz="2400">
                <a:latin typeface="Microsoft Sans Serif"/>
                <a:ea typeface="Microsoft Sans Serif"/>
                <a:cs typeface="Microsoft Sans Serif"/>
                <a:sym typeface="Microsoft Sans Serif"/>
              </a:defRPr>
            </a:lvl1pPr>
          </a:lstStyle>
          <a:p>
            <a:pPr/>
            <a:r>
              <a:t>圖片放置處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369;p2"/>
          <p:cNvSpPr txBox="1"/>
          <p:nvPr/>
        </p:nvSpPr>
        <p:spPr>
          <a:xfrm>
            <a:off x="860290" y="2589515"/>
            <a:ext cx="2570642" cy="14925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/>
          <a:p>
            <a:pPr indent="217170" defTabSz="868680">
              <a:lnSpc>
                <a:spcPct val="90000"/>
              </a:lnSpc>
              <a:defRPr sz="4100">
                <a:solidFill>
                  <a:srgbClr val="94252E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內容標題</a:t>
            </a:r>
          </a:p>
          <a:p>
            <a:pPr indent="217170" defTabSz="868680">
              <a:lnSpc>
                <a:spcPct val="90000"/>
              </a:lnSpc>
              <a:defRPr sz="4100">
                <a:solidFill>
                  <a:srgbClr val="94252E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內容標題</a:t>
            </a:r>
          </a:p>
        </p:txBody>
      </p:sp>
      <p:pic>
        <p:nvPicPr>
          <p:cNvPr id="124" name="Google Shape;26;g37b6337e5fd_2_202" descr="Google Shape;26;g37b6337e5fd_2_20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44039" y="243058"/>
            <a:ext cx="7859701" cy="5931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34;g37b6337e5fd_2_301" descr="Google Shape;34;g37b6337e5fd_2_30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3799" y="1746773"/>
            <a:ext cx="3324303" cy="4255803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Google Shape;384;p3"/>
          <p:cNvSpPr txBox="1"/>
          <p:nvPr/>
        </p:nvSpPr>
        <p:spPr>
          <a:xfrm>
            <a:off x="868982" y="435455"/>
            <a:ext cx="7185901" cy="86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indent="228600">
              <a:lnSpc>
                <a:spcPct val="90000"/>
              </a:lnSpc>
              <a:defRPr sz="4000">
                <a:solidFill>
                  <a:srgbClr val="881518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lvl1pPr>
          </a:lstStyle>
          <a:p>
            <a:pPr/>
            <a:r>
              <a:t>內容標題內容標題</a:t>
            </a:r>
          </a:p>
        </p:txBody>
      </p:sp>
      <p:sp>
        <p:nvSpPr>
          <p:cNvPr id="128" name="Google Shape;383;p3"/>
          <p:cNvSpPr txBox="1"/>
          <p:nvPr/>
        </p:nvSpPr>
        <p:spPr>
          <a:xfrm>
            <a:off x="4566063" y="1592939"/>
            <a:ext cx="6029626" cy="591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indent="228600">
              <a:lnSpc>
                <a:spcPct val="90000"/>
              </a:lnSpc>
              <a:defRPr sz="2400"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lvl1pPr>
          </a:lstStyle>
          <a:p>
            <a:pPr/>
            <a:r>
              <a:t>副標題(微軟正黑體/24pt)</a:t>
            </a:r>
          </a:p>
        </p:txBody>
      </p:sp>
      <p:sp>
        <p:nvSpPr>
          <p:cNvPr id="129" name="Google Shape;382;p3"/>
          <p:cNvSpPr txBox="1"/>
          <p:nvPr/>
        </p:nvSpPr>
        <p:spPr>
          <a:xfrm>
            <a:off x="4879864" y="2311262"/>
            <a:ext cx="4577158" cy="28017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>
            <a:normAutofit fontScale="100000" lnSpcReduction="0"/>
          </a:bodyPr>
          <a:lstStyle/>
          <a:p>
            <a:pPr marL="220578" indent="-220578" defTabSz="804672">
              <a:lnSpc>
                <a:spcPct val="72000"/>
              </a:lnSpc>
              <a:spcBef>
                <a:spcPts val="800"/>
              </a:spcBef>
              <a:buSzPct val="100000"/>
              <a:buChar char="•"/>
              <a:defRPr sz="1800"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項目一 (微軟正黑體/18pt)</a:t>
            </a:r>
          </a:p>
          <a:p>
            <a:pPr marL="220578" indent="-220578" defTabSz="804672">
              <a:lnSpc>
                <a:spcPct val="72000"/>
              </a:lnSpc>
              <a:spcBef>
                <a:spcPts val="800"/>
              </a:spcBef>
              <a:buSzPct val="100000"/>
              <a:buChar char="•"/>
              <a:defRPr sz="1800"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項目二</a:t>
            </a:r>
          </a:p>
          <a:p>
            <a:pPr marL="220578" indent="-220578" defTabSz="804672">
              <a:lnSpc>
                <a:spcPct val="72000"/>
              </a:lnSpc>
              <a:spcBef>
                <a:spcPts val="800"/>
              </a:spcBef>
              <a:buSzPct val="100000"/>
              <a:buChar char="•"/>
              <a:defRPr sz="1800"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項目三</a:t>
            </a:r>
          </a:p>
          <a:p>
            <a:pPr marL="220578" indent="-220578" defTabSz="804672">
              <a:lnSpc>
                <a:spcPct val="72000"/>
              </a:lnSpc>
              <a:spcBef>
                <a:spcPts val="800"/>
              </a:spcBef>
              <a:buSzPct val="100000"/>
              <a:buChar char="•"/>
              <a:defRPr sz="1800"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項目四</a:t>
            </a:r>
          </a:p>
          <a:p>
            <a:pPr marL="220578" indent="-220578" defTabSz="804672">
              <a:lnSpc>
                <a:spcPct val="72000"/>
              </a:lnSpc>
              <a:spcBef>
                <a:spcPts val="800"/>
              </a:spcBef>
              <a:buSzPct val="100000"/>
              <a:buChar char="•"/>
              <a:defRPr sz="1800"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項目五</a:t>
            </a:r>
          </a:p>
          <a:p>
            <a:pPr marL="220578" indent="-220578" defTabSz="804672">
              <a:lnSpc>
                <a:spcPct val="72000"/>
              </a:lnSpc>
              <a:spcBef>
                <a:spcPts val="800"/>
              </a:spcBef>
              <a:buSzPct val="100000"/>
              <a:buChar char="•"/>
              <a:defRPr sz="1800"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項目六</a:t>
            </a:r>
          </a:p>
        </p:txBody>
      </p:sp>
      <p:sp>
        <p:nvSpPr>
          <p:cNvPr id="130" name="Google Shape;383;p3"/>
          <p:cNvSpPr txBox="1"/>
          <p:nvPr/>
        </p:nvSpPr>
        <p:spPr>
          <a:xfrm>
            <a:off x="1431526" y="3416163"/>
            <a:ext cx="2028848" cy="591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indent="228600">
              <a:lnSpc>
                <a:spcPct val="90000"/>
              </a:lnSpc>
              <a:defRPr sz="2400">
                <a:latin typeface="Microsoft Sans Serif"/>
                <a:ea typeface="Microsoft Sans Serif"/>
                <a:cs typeface="Microsoft Sans Serif"/>
                <a:sym typeface="Microsoft Sans Serif"/>
              </a:defRPr>
            </a:lvl1pPr>
          </a:lstStyle>
          <a:p>
            <a:pPr/>
            <a:r>
              <a:t>圖片放置處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97;g37b6337e5fd_2_234" descr="Google Shape;97;g37b6337e5fd_2_23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05774" y="592925"/>
            <a:ext cx="6279301" cy="5274001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Google Shape;384;p3"/>
          <p:cNvSpPr txBox="1"/>
          <p:nvPr/>
        </p:nvSpPr>
        <p:spPr>
          <a:xfrm>
            <a:off x="868981" y="435455"/>
            <a:ext cx="4567125" cy="86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indent="228600">
              <a:lnSpc>
                <a:spcPct val="90000"/>
              </a:lnSpc>
              <a:defRPr sz="4000">
                <a:solidFill>
                  <a:srgbClr val="881518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lvl1pPr>
          </a:lstStyle>
          <a:p>
            <a:pPr/>
            <a:r>
              <a:t>內容標題內容標題</a:t>
            </a:r>
          </a:p>
        </p:txBody>
      </p:sp>
      <p:sp>
        <p:nvSpPr>
          <p:cNvPr id="134" name="Google Shape;383;p3"/>
          <p:cNvSpPr txBox="1"/>
          <p:nvPr/>
        </p:nvSpPr>
        <p:spPr>
          <a:xfrm>
            <a:off x="917354" y="1666174"/>
            <a:ext cx="6029626" cy="591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indent="228600">
              <a:lnSpc>
                <a:spcPct val="90000"/>
              </a:lnSpc>
              <a:defRPr sz="2000"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lvl1pPr>
          </a:lstStyle>
          <a:p>
            <a:pPr/>
            <a:r>
              <a:t>副標題(微軟正黑體/20pt)</a:t>
            </a:r>
          </a:p>
        </p:txBody>
      </p:sp>
      <p:sp>
        <p:nvSpPr>
          <p:cNvPr id="135" name="Google Shape;383;p3"/>
          <p:cNvSpPr txBox="1"/>
          <p:nvPr/>
        </p:nvSpPr>
        <p:spPr>
          <a:xfrm>
            <a:off x="7862983" y="2933974"/>
            <a:ext cx="2028848" cy="591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indent="228600">
              <a:lnSpc>
                <a:spcPct val="90000"/>
              </a:lnSpc>
              <a:defRPr sz="2400">
                <a:latin typeface="Microsoft Sans Serif"/>
                <a:ea typeface="Microsoft Sans Serif"/>
                <a:cs typeface="Microsoft Sans Serif"/>
                <a:sym typeface="Microsoft Sans Serif"/>
              </a:defRPr>
            </a:lvl1pPr>
          </a:lstStyle>
          <a:p>
            <a:pPr/>
            <a:r>
              <a:t>圖片放置處</a:t>
            </a:r>
          </a:p>
        </p:txBody>
      </p:sp>
      <p:sp>
        <p:nvSpPr>
          <p:cNvPr id="136" name="內文範例：(微軟正黑體/14pt)…"/>
          <p:cNvSpPr txBox="1"/>
          <p:nvPr/>
        </p:nvSpPr>
        <p:spPr>
          <a:xfrm>
            <a:off x="1198535" y="2472689"/>
            <a:ext cx="3568701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defTabSz="457200">
              <a:lnSpc>
                <a:spcPct val="70000"/>
              </a:lnSpc>
              <a:spcBef>
                <a:spcPts val="1200"/>
              </a:spcBef>
              <a:defRPr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內文範例：(微軟正黑體/14pt)</a:t>
            </a:r>
          </a:p>
          <a:p>
            <a:pPr defTabSz="457200">
              <a:lnSpc>
                <a:spcPct val="70000"/>
              </a:lnSpc>
              <a:spcBef>
                <a:spcPts val="1200"/>
              </a:spcBef>
              <a:defRPr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在學術出版中，論文是通常發表於學術期刊的</a:t>
            </a:r>
          </a:p>
          <a:p>
            <a:pPr defTabSz="457200">
              <a:lnSpc>
                <a:spcPct val="70000"/>
              </a:lnSpc>
              <a:spcBef>
                <a:spcPts val="1200"/>
              </a:spcBef>
              <a:defRPr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學術成果。</a:t>
            </a:r>
          </a:p>
          <a:p>
            <a:pPr defTabSz="457200">
              <a:lnSpc>
                <a:spcPct val="70000"/>
              </a:lnSpc>
              <a:spcBef>
                <a:spcPts val="1200"/>
              </a:spcBef>
              <a:defRPr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這在頂尖期刊中尤為明顯，因為投稿數量遠超</a:t>
            </a:r>
          </a:p>
          <a:p>
            <a:pPr defTabSz="457200">
              <a:lnSpc>
                <a:spcPct val="70000"/>
              </a:lnSpc>
              <a:spcBef>
                <a:spcPts val="1200"/>
              </a:spcBef>
              <a:defRPr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過可供發表的版面。</a:t>
            </a:r>
          </a:p>
          <a:p>
            <a:pPr defTabSz="457200">
              <a:lnSpc>
                <a:spcPct val="70000"/>
              </a:lnSpc>
              <a:spcBef>
                <a:spcPts val="1200"/>
              </a:spcBef>
              <a:defRPr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因此，許多學者會將其論文的預印本或後印本</a:t>
            </a:r>
          </a:p>
          <a:p>
            <a:pPr defTabSz="457200">
              <a:lnSpc>
                <a:spcPct val="70000"/>
              </a:lnSpc>
              <a:spcBef>
                <a:spcPts val="1200"/>
              </a:spcBef>
              <a:defRPr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版本自行保存，並透過個人或機構網站提供免</a:t>
            </a:r>
          </a:p>
          <a:p>
            <a:pPr defTabSz="457200">
              <a:lnSpc>
                <a:spcPct val="70000"/>
              </a:lnSpc>
              <a:spcBef>
                <a:spcPts val="1200"/>
              </a:spcBef>
              <a:defRPr>
                <a:solidFill>
                  <a:srgbClr val="000000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pPr>
            <a:r>
              <a:t>費下載。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70;g37b6337e5fd_2_279"/>
          <p:cNvSpPr txBox="1"/>
          <p:nvPr/>
        </p:nvSpPr>
        <p:spPr>
          <a:xfrm>
            <a:off x="4813871" y="2266189"/>
            <a:ext cx="2711579" cy="149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algn="just">
              <a:lnSpc>
                <a:spcPct val="90000"/>
              </a:lnSpc>
              <a:defRPr sz="4800">
                <a:latin typeface="Microsoft Sans Serif"/>
                <a:ea typeface="Microsoft Sans Serif"/>
                <a:cs typeface="Microsoft Sans Serif"/>
                <a:sym typeface="Microsoft Sans Serif"/>
              </a:defRPr>
            </a:lvl1pPr>
          </a:lstStyle>
          <a:p>
            <a:pPr/>
            <a:r>
              <a:t>簡報結束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307;g37b6337e5fd_2_1844"/>
          <p:cNvSpPr txBox="1"/>
          <p:nvPr/>
        </p:nvSpPr>
        <p:spPr>
          <a:xfrm>
            <a:off x="4938367" y="2225550"/>
            <a:ext cx="2482980" cy="149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75" tIns="45675" rIns="45675" bIns="45675" anchor="ctr">
            <a:normAutofit fontScale="100000" lnSpcReduction="0"/>
          </a:bodyPr>
          <a:lstStyle>
            <a:lvl1pPr algn="just" defTabSz="896111">
              <a:lnSpc>
                <a:spcPct val="90000"/>
              </a:lnSpc>
              <a:defRPr sz="4700">
                <a:solidFill>
                  <a:srgbClr val="881518"/>
                </a:solidFill>
                <a:latin typeface="Microsoft Sans Serif"/>
                <a:ea typeface="Microsoft Sans Serif"/>
                <a:cs typeface="Microsoft Sans Serif"/>
                <a:sym typeface="Microsoft Sans Serif"/>
              </a:defRPr>
            </a:lvl1pPr>
          </a:lstStyle>
          <a:p>
            <a:pPr/>
            <a:r>
              <a:t>簡報結束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94校慶">
  <a:themeElements>
    <a:clrScheme name="94校慶">
      <a:dk1>
        <a:srgbClr val="FFFFFF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94校慶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94校慶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94校慶">
  <a:themeElements>
    <a:clrScheme name="94校慶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94校慶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94校慶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